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75E2EE9D-A158-494C-BAFD-DD1DD3B6A475}">
          <p14:sldIdLst>
            <p14:sldId id="256"/>
          </p14:sldIdLst>
        </p14:section>
        <p14:section name="Generale" id="{561AEAF6-0D17-467C-AD82-88B787403D5E}">
          <p14:sldIdLst>
            <p14:sldId id="257"/>
          </p14:sldIdLst>
        </p14:section>
        <p14:section name="Header" id="{D1068B27-59F3-460B-BC83-92DB88AA3D8B}">
          <p14:sldIdLst>
            <p14:sldId id="258"/>
          </p14:sldIdLst>
        </p14:section>
        <p14:section name="Section" id="{6DC270C2-A5C8-4BAE-A50B-0455018342A9}">
          <p14:sldIdLst>
            <p14:sldId id="259"/>
            <p14:sldId id="260"/>
          </p14:sldIdLst>
        </p14:section>
        <p14:section name="Footer" id="{63C4C174-2351-405D-8748-4CDF3DD2B501}">
          <p14:sldIdLst>
            <p14:sldId id="261"/>
          </p14:sldIdLst>
        </p14:section>
        <p14:section name="Versione Mobile" id="{F1C7682F-3825-4772-97D2-3DD663800F05}">
          <p14:sldIdLst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30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B3F086B-84C0-46A8-9639-8EA046D571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Jhaveil Calvino O46002117 aaaaaaaaaaaaaaaaaa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5A523F-E1C7-42F8-82F7-24B94A208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BF70D-D433-4462-8BFD-603262163939}" type="datetime1">
              <a:rPr lang="it-IT" smtClean="0"/>
              <a:t>23/03/2021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281F6F-18E4-4146-8826-15CC237F7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58BEA7-20AC-48BD-88BB-DA94961AEC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9185C-E9E8-420D-A5F2-FBFEC6892DF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602482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Jhaveil Calvino O46002117 aaaaaaaaaaaaaaaaaa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B59F3-509E-48CC-9A40-5D4EA5BE11C7}" type="datetime1">
              <a:rPr lang="it-IT" smtClean="0"/>
              <a:t>23/03/2021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56CD5-EB8E-4859-B7AB-696FAD0C96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8087393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1pPr>
    <a:lvl2pPr marL="99984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2pPr>
    <a:lvl3pPr marL="199967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3pPr>
    <a:lvl4pPr marL="299951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4pPr>
    <a:lvl5pPr marL="399935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5pPr>
    <a:lvl6pPr marL="499919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6pPr>
    <a:lvl7pPr marL="599902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7pPr>
    <a:lvl8pPr marL="699886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8pPr>
    <a:lvl9pPr marL="799869" algn="l" defTabSz="199967" rtl="0" eaLnBrk="1" latinLnBrk="0" hangingPunct="1">
      <a:defRPr sz="26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56CD5-EB8E-4859-B7AB-696FAD0C96E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8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0438-0AC2-4A56-972F-D5D2172B68B7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639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34EDF-F625-4A3F-B05B-DEABBDB3962D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26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912D-780A-47B9-99F1-CB8B3068C6F5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73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2F898-07A5-46CE-B511-BE333A70EB5B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20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09742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89467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E4610-C48D-46C7-AB5A-4A130CDD7E47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41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BC7A-1467-46E1-AD50-12F579817A31}" type="datetime1">
              <a:rPr lang="it-IT" smtClean="0"/>
              <a:t>23/03/2021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56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5"/>
            <a:ext cx="4190702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7DFED-F4AD-4600-A531-FEF1AD6DBE5D}" type="datetime1">
              <a:rPr lang="it-IT" smtClean="0"/>
              <a:t>23/03/2021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89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A4D8-0498-4A00-89DD-BAD483F5658A}" type="datetime1">
              <a:rPr lang="it-IT" smtClean="0"/>
              <a:t>23/03/2021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26862-19FF-4C7B-9881-F79A156E6DC9}" type="datetime1">
              <a:rPr lang="it-IT" smtClean="0"/>
              <a:t>23/03/2021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50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9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9" indent="0">
              <a:buNone/>
              <a:defRPr sz="1000"/>
            </a:lvl7pPr>
            <a:lvl8pPr marL="3200480" indent="0">
              <a:buNone/>
              <a:defRPr sz="1000"/>
            </a:lvl8pPr>
            <a:lvl9pPr marL="3657691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07C73-4E74-49B2-B9FC-31B6B5219CFE}" type="datetime1">
              <a:rPr lang="it-IT" smtClean="0"/>
              <a:t>23/03/2021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57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9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9" indent="0">
              <a:buNone/>
              <a:defRPr sz="1000"/>
            </a:lvl7pPr>
            <a:lvl8pPr marL="3200480" indent="0">
              <a:buNone/>
              <a:defRPr sz="1000"/>
            </a:lvl8pPr>
            <a:lvl9pPr marL="3657691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D72F-B45A-4E41-A42D-D25AF5D56B99}" type="datetime1">
              <a:rPr lang="it-IT" smtClean="0"/>
              <a:t>23/03/2021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uuyy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33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73928-479D-4AA8-82AB-7684209358C3}" type="datetime1">
              <a:rPr lang="it-IT" smtClean="0"/>
              <a:t>23/03/2021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uuyy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55F9E-ECAF-4C1C-B3FE-311852FD22E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83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71BB627-34B9-4037-BCA5-B9040A73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383" y="394498"/>
            <a:ext cx="5915024" cy="1856792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>
                <a:solidFill>
                  <a:srgbClr val="FF0000"/>
                </a:solidFill>
                <a:latin typeface="Arial Narrow" panose="020B0606020202030204" pitchFamily="34" charset="0"/>
              </a:rPr>
              <a:t>MotoGP Web Site</a:t>
            </a:r>
            <a:br>
              <a:rPr lang="it-IT" sz="6600" b="1" dirty="0">
                <a:solidFill>
                  <a:srgbClr val="FF0000"/>
                </a:solidFill>
                <a:latin typeface="Arial Narrow" panose="020B0606020202030204" pitchFamily="34" charset="0"/>
              </a:rPr>
            </a:br>
            <a:r>
              <a:rPr lang="it-IT" sz="2799" i="1" dirty="0">
                <a:solidFill>
                  <a:srgbClr val="FF0000"/>
                </a:solidFill>
                <a:latin typeface="Arial Narrow" panose="020B0606020202030204" pitchFamily="34" charset="0"/>
              </a:rPr>
              <a:t>presentazione</a:t>
            </a:r>
            <a:endParaRPr lang="it-IT" sz="66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F93F807-78B2-45BC-BE80-CBD5FC8A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1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9F7E29-D064-4B63-BB9D-1F4734143FA0}"/>
              </a:ext>
            </a:extLst>
          </p:cNvPr>
          <p:cNvSpPr txBox="1"/>
          <p:nvPr/>
        </p:nvSpPr>
        <p:spPr>
          <a:xfrm>
            <a:off x="0" y="2791765"/>
            <a:ext cx="9906000" cy="267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99" i="1" dirty="0"/>
              <a:t>Lo sviluppo consiste nel cercare di ottenere una simulazione realistica del sito ufficiale della competizione MotoGP.</a:t>
            </a:r>
          </a:p>
          <a:p>
            <a:endParaRPr lang="it-IT" sz="2799" i="1" dirty="0"/>
          </a:p>
          <a:p>
            <a:r>
              <a:rPr lang="it-IT" sz="2799" i="1" dirty="0"/>
              <a:t>Lo scopo del sito è quello di fornire aggiornamenti e dati verificati alle testate giornalistiche ed ai fans con obbiettivo finale di agevolare il merchandising per promuovere il campionato stesso.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686396-3C7B-44E6-B7B3-2B793D74B323}"/>
              </a:ext>
            </a:extLst>
          </p:cNvPr>
          <p:cNvSpPr txBox="1"/>
          <p:nvPr/>
        </p:nvSpPr>
        <p:spPr>
          <a:xfrm>
            <a:off x="121524" y="18622"/>
            <a:ext cx="3864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7030A0"/>
                </a:solidFill>
              </a:rPr>
              <a:t>Jhaveil Calvino – O46002117</a:t>
            </a:r>
          </a:p>
        </p:txBody>
      </p:sp>
    </p:spTree>
    <p:extLst>
      <p:ext uri="{BB962C8B-B14F-4D97-AF65-F5344CB8AC3E}">
        <p14:creationId xmlns:p14="http://schemas.microsoft.com/office/powerpoint/2010/main" val="367229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68021-B0AD-4A88-A694-A4B113DA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1091682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0000"/>
                </a:solidFill>
                <a:latin typeface="Arial Narrow" panose="020B0606020202030204" pitchFamily="34" charset="0"/>
              </a:rPr>
              <a:t>Home Page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5B9C0B-3739-4E17-B868-F41CF7ED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2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8CD8E8-84D0-4923-837C-DAE62EE7DB96}"/>
              </a:ext>
            </a:extLst>
          </p:cNvPr>
          <p:cNvSpPr txBox="1"/>
          <p:nvPr/>
        </p:nvSpPr>
        <p:spPr>
          <a:xfrm>
            <a:off x="0" y="1196170"/>
            <a:ext cx="9906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La home del sito è composta da 3 sezioni principali: </a:t>
            </a:r>
            <a:r>
              <a:rPr lang="it-IT" sz="2400" dirty="0" err="1"/>
              <a:t>header</a:t>
            </a:r>
            <a:r>
              <a:rPr lang="it-IT" sz="2400" dirty="0"/>
              <a:t>, </a:t>
            </a:r>
            <a:r>
              <a:rPr lang="it-IT" sz="2400" dirty="0" err="1"/>
              <a:t>section</a:t>
            </a:r>
            <a:r>
              <a:rPr lang="it-IT" sz="2400" dirty="0"/>
              <a:t> e </a:t>
            </a:r>
            <a:r>
              <a:rPr lang="it-IT" sz="2400" dirty="0" err="1"/>
              <a:t>footer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r>
              <a:rPr lang="it-IT" sz="2400" dirty="0"/>
              <a:t>Nell’</a:t>
            </a:r>
            <a:r>
              <a:rPr lang="it-IT" sz="2400" b="1" dirty="0" err="1"/>
              <a:t>header</a:t>
            </a:r>
            <a:r>
              <a:rPr lang="it-IT" sz="2400" dirty="0"/>
              <a:t> è presente la barra di navigazione, la quale è dotata di diversi link e anche un paio di loghi.</a:t>
            </a:r>
          </a:p>
          <a:p>
            <a:r>
              <a:rPr lang="it-IT" sz="2400" dirty="0"/>
              <a:t>I restanti elementi dell’</a:t>
            </a:r>
            <a:r>
              <a:rPr lang="it-IT" sz="2400" dirty="0" err="1"/>
              <a:t>header</a:t>
            </a:r>
            <a:r>
              <a:rPr lang="it-IT" sz="2400" dirty="0"/>
              <a:t> sono la scritta «MotoGP|2021» ed un pulsante «</a:t>
            </a:r>
            <a:r>
              <a:rPr lang="it-IT" sz="2400" dirty="0" err="1"/>
              <a:t>buy</a:t>
            </a:r>
            <a:r>
              <a:rPr lang="it-IT" sz="2400" dirty="0"/>
              <a:t> tickets» che ha la funzione di collegamento.</a:t>
            </a:r>
          </a:p>
          <a:p>
            <a:endParaRPr lang="it-IT" sz="2400" dirty="0"/>
          </a:p>
          <a:p>
            <a:r>
              <a:rPr lang="it-IT" sz="2400" dirty="0"/>
              <a:t>La </a:t>
            </a:r>
            <a:r>
              <a:rPr lang="it-IT" sz="2400" b="1" dirty="0" err="1"/>
              <a:t>section</a:t>
            </a:r>
            <a:r>
              <a:rPr lang="it-IT" sz="2400" dirty="0"/>
              <a:t> è considerata la parte principale della pagina.</a:t>
            </a:r>
          </a:p>
          <a:p>
            <a:r>
              <a:rPr lang="it-IT" sz="2400" dirty="0"/>
              <a:t>E’ presente uno slogan all’inizio di essa, il suo scopo è avere un impatto visivo accattivante per rendere la pagina più apprezzabile esteticamente.</a:t>
            </a:r>
          </a:p>
          <a:p>
            <a:r>
              <a:rPr lang="it-IT" sz="2400" dirty="0"/>
              <a:t>Gli altri contenuti della </a:t>
            </a:r>
            <a:r>
              <a:rPr lang="it-IT" sz="2400" dirty="0" err="1"/>
              <a:t>section</a:t>
            </a:r>
            <a:r>
              <a:rPr lang="it-IT" sz="2400" dirty="0"/>
              <a:t> rappresentano delle notizie, di cui ciascun titolo ha la funzione di collegamento.</a:t>
            </a:r>
          </a:p>
          <a:p>
            <a:endParaRPr lang="it-IT" sz="2400" dirty="0"/>
          </a:p>
          <a:p>
            <a:r>
              <a:rPr lang="it-IT" sz="2400" dirty="0"/>
              <a:t>Alla fine della pagina è presente il </a:t>
            </a:r>
            <a:r>
              <a:rPr lang="it-IT" sz="2400" b="1" dirty="0" err="1"/>
              <a:t>footer</a:t>
            </a:r>
            <a:r>
              <a:rPr lang="it-IT" sz="2400" dirty="0"/>
              <a:t>, il quale contiene dati generici sullo sviluppatore.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3115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FC32B-D381-4553-9051-849E5B49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23" y="140263"/>
            <a:ext cx="8313672" cy="1352636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	</a:t>
            </a:r>
            <a:r>
              <a:rPr lang="it-IT" sz="5399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Header</a:t>
            </a:r>
            <a:endParaRPr lang="it-IT" sz="4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5A633A-8ABA-4AEC-8F1F-48911736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4"/>
            <a:ext cx="2168784" cy="372582"/>
          </a:xfrm>
        </p:spPr>
        <p:txBody>
          <a:bodyPr/>
          <a:lstStyle/>
          <a:p>
            <a:fld id="{90155F9E-ECAF-4C1C-B3FE-311852FD22EB}" type="slidenum">
              <a:rPr lang="it-IT" smtClean="0"/>
              <a:t>3</a:t>
            </a:fld>
            <a:endParaRPr lang="it-IT"/>
          </a:p>
        </p:txBody>
      </p:sp>
      <p:pic>
        <p:nvPicPr>
          <p:cNvPr id="6" name="Immagine 5" descr="Immagine che contiene testo, sport&#10;&#10;Descrizione generata automaticamente">
            <a:extLst>
              <a:ext uri="{FF2B5EF4-FFF2-40B4-BE49-F238E27FC236}">
                <a16:creationId xmlns:a16="http://schemas.microsoft.com/office/drawing/2014/main" id="{BCB9574A-1E41-416B-ACE4-2F0CA63FA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1" y="1748087"/>
            <a:ext cx="8975915" cy="40993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617ECE-DB0F-46AB-AE05-6DFC7385F37F}"/>
              </a:ext>
            </a:extLst>
          </p:cNvPr>
          <p:cNvSpPr txBox="1"/>
          <p:nvPr/>
        </p:nvSpPr>
        <p:spPr>
          <a:xfrm>
            <a:off x="9398024" y="3569994"/>
            <a:ext cx="80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ighlight>
                  <a:srgbClr val="FFFF00"/>
                </a:highlight>
              </a:rPr>
              <a:t>700px</a:t>
            </a:r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0F135869-174A-467B-85F8-E8962796D805}"/>
              </a:ext>
            </a:extLst>
          </p:cNvPr>
          <p:cNvSpPr/>
          <p:nvPr/>
        </p:nvSpPr>
        <p:spPr>
          <a:xfrm rot="5400000">
            <a:off x="8538192" y="1663083"/>
            <a:ext cx="156602" cy="933805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B37BA0-91E3-4647-83E3-CC1CDD503DCC}"/>
              </a:ext>
            </a:extLst>
          </p:cNvPr>
          <p:cNvSpPr txBox="1"/>
          <p:nvPr/>
        </p:nvSpPr>
        <p:spPr>
          <a:xfrm>
            <a:off x="8303415" y="2254823"/>
            <a:ext cx="7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160px</a:t>
            </a:r>
            <a:endParaRPr lang="it-IT" sz="1400" dirty="0">
              <a:highlight>
                <a:srgbClr val="FFFF00"/>
              </a:highlight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05EC06B-C817-42D0-9A91-B6DC60252B69}"/>
              </a:ext>
            </a:extLst>
          </p:cNvPr>
          <p:cNvCxnSpPr>
            <a:cxnSpLocks/>
          </p:cNvCxnSpPr>
          <p:nvPr/>
        </p:nvCxnSpPr>
        <p:spPr>
          <a:xfrm>
            <a:off x="9469923" y="1745789"/>
            <a:ext cx="0" cy="4099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F2E3C5-A0B4-4085-BE50-A9763A81E24F}"/>
              </a:ext>
            </a:extLst>
          </p:cNvPr>
          <p:cNvSpPr txBox="1"/>
          <p:nvPr/>
        </p:nvSpPr>
        <p:spPr>
          <a:xfrm>
            <a:off x="5810886" y="2005738"/>
            <a:ext cx="609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35px</a:t>
            </a:r>
            <a:endParaRPr lang="it-IT" sz="1400" dirty="0">
              <a:highlight>
                <a:srgbClr val="FFFF00"/>
              </a:highlight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E2B3F8F-F3FC-4E7E-A388-FFBC48955066}"/>
              </a:ext>
            </a:extLst>
          </p:cNvPr>
          <p:cNvCxnSpPr>
            <a:cxnSpLocks/>
          </p:cNvCxnSpPr>
          <p:nvPr/>
        </p:nvCxnSpPr>
        <p:spPr>
          <a:xfrm>
            <a:off x="6046150" y="1813560"/>
            <a:ext cx="0" cy="196102"/>
          </a:xfrm>
          <a:prstGeom prst="straightConnector1">
            <a:avLst/>
          </a:prstGeom>
          <a:ln w="9525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9506D31-18F3-426B-B70A-E0F0C92FF111}"/>
              </a:ext>
            </a:extLst>
          </p:cNvPr>
          <p:cNvCxnSpPr>
            <a:cxnSpLocks/>
          </p:cNvCxnSpPr>
          <p:nvPr/>
        </p:nvCxnSpPr>
        <p:spPr>
          <a:xfrm flipV="1">
            <a:off x="116205" y="1563211"/>
            <a:ext cx="8975915" cy="159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88067F-40C9-4AB3-8ACD-3593655F9ED3}"/>
              </a:ext>
            </a:extLst>
          </p:cNvPr>
          <p:cNvSpPr txBox="1"/>
          <p:nvPr/>
        </p:nvSpPr>
        <p:spPr>
          <a:xfrm>
            <a:off x="228114" y="1253096"/>
            <a:ext cx="2168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100%</a:t>
            </a:r>
            <a:r>
              <a:rPr lang="it-IT" sz="1600" dirty="0"/>
              <a:t> della pagina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3EEA61F-1EAF-457E-8B68-50435DBF3F11}"/>
              </a:ext>
            </a:extLst>
          </p:cNvPr>
          <p:cNvSpPr txBox="1"/>
          <p:nvPr/>
        </p:nvSpPr>
        <p:spPr>
          <a:xfrm>
            <a:off x="9040239" y="1630915"/>
            <a:ext cx="54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highlight>
                  <a:srgbClr val="FFFF00"/>
                </a:highlight>
              </a:rPr>
              <a:t>10px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36" name="Parentesi graffa chiusa 35">
            <a:extLst>
              <a:ext uri="{FF2B5EF4-FFF2-40B4-BE49-F238E27FC236}">
                <a16:creationId xmlns:a16="http://schemas.microsoft.com/office/drawing/2014/main" id="{F03DE02E-4EFB-4A8C-93DE-110D480EE78C}"/>
              </a:ext>
            </a:extLst>
          </p:cNvPr>
          <p:cNvSpPr/>
          <p:nvPr/>
        </p:nvSpPr>
        <p:spPr>
          <a:xfrm rot="5400000">
            <a:off x="1849890" y="304988"/>
            <a:ext cx="127364" cy="3594736"/>
          </a:xfrm>
          <a:prstGeom prst="rightBrace">
            <a:avLst/>
          </a:prstGeom>
          <a:ln w="6350"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0000FF"/>
              </a:highlight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857772A-9758-42D2-BDFD-251CF8C64BD5}"/>
              </a:ext>
            </a:extLst>
          </p:cNvPr>
          <p:cNvSpPr txBox="1"/>
          <p:nvPr/>
        </p:nvSpPr>
        <p:spPr>
          <a:xfrm>
            <a:off x="1690918" y="2196507"/>
            <a:ext cx="1121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40%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78566B2-0582-407C-9FD2-1E4604030F0F}"/>
              </a:ext>
            </a:extLst>
          </p:cNvPr>
          <p:cNvSpPr txBox="1"/>
          <p:nvPr/>
        </p:nvSpPr>
        <p:spPr>
          <a:xfrm>
            <a:off x="3807669" y="4879452"/>
            <a:ext cx="548890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99" dirty="0">
                <a:highlight>
                  <a:srgbClr val="FFFF00"/>
                </a:highlight>
              </a:rPr>
              <a:t>30px</a:t>
            </a:r>
            <a:endParaRPr lang="it-IT" sz="1200" dirty="0">
              <a:highlight>
                <a:srgbClr val="FFFF00"/>
              </a:highlight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D644CF8E-4039-4A7E-B858-1A0CB82E6A06}"/>
              </a:ext>
            </a:extLst>
          </p:cNvPr>
          <p:cNvCxnSpPr>
            <a:cxnSpLocks/>
          </p:cNvCxnSpPr>
          <p:nvPr/>
        </p:nvCxnSpPr>
        <p:spPr>
          <a:xfrm>
            <a:off x="4238541" y="4859284"/>
            <a:ext cx="0" cy="185156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entesi quadra chiusa 2">
            <a:extLst>
              <a:ext uri="{FF2B5EF4-FFF2-40B4-BE49-F238E27FC236}">
                <a16:creationId xmlns:a16="http://schemas.microsoft.com/office/drawing/2014/main" id="{7FBA22DA-4CAD-493D-92B8-B1DE517C5C83}"/>
              </a:ext>
            </a:extLst>
          </p:cNvPr>
          <p:cNvSpPr/>
          <p:nvPr/>
        </p:nvSpPr>
        <p:spPr>
          <a:xfrm>
            <a:off x="7920457" y="1747173"/>
            <a:ext cx="1192390" cy="66123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01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AF805B-4718-4921-A530-B8EDB317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4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107D14-A385-4D91-9D77-EBAEE6E7C7D0}"/>
              </a:ext>
            </a:extLst>
          </p:cNvPr>
          <p:cNvSpPr txBox="1"/>
          <p:nvPr/>
        </p:nvSpPr>
        <p:spPr>
          <a:xfrm>
            <a:off x="1679510" y="36112"/>
            <a:ext cx="6027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Section</a:t>
            </a:r>
            <a:endParaRPr lang="it-IT" sz="5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11DBE20-0E85-4703-AB77-DAB5905A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" r="1759"/>
          <a:stretch/>
        </p:blipFill>
        <p:spPr>
          <a:xfrm>
            <a:off x="559837" y="1866691"/>
            <a:ext cx="8537511" cy="48547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CFFDBF-7F92-4420-9BF1-DDD05CC43735}"/>
              </a:ext>
            </a:extLst>
          </p:cNvPr>
          <p:cNvSpPr txBox="1"/>
          <p:nvPr/>
        </p:nvSpPr>
        <p:spPr>
          <a:xfrm>
            <a:off x="447870" y="1094923"/>
            <a:ext cx="383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Altezza </a:t>
            </a:r>
            <a:r>
              <a:rPr lang="it-IT" i="1" dirty="0" err="1"/>
              <a:t>section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1400px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94D4776-12B9-40B5-9A7F-686DD3B52192}"/>
              </a:ext>
            </a:extLst>
          </p:cNvPr>
          <p:cNvSpPr txBox="1"/>
          <p:nvPr/>
        </p:nvSpPr>
        <p:spPr>
          <a:xfrm>
            <a:off x="5762371" y="3784494"/>
            <a:ext cx="1783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</a:rPr>
              <a:t>Header-Section</a:t>
            </a:r>
            <a:r>
              <a:rPr lang="it-IT" sz="1200" dirty="0">
                <a:solidFill>
                  <a:schemeClr val="bg1"/>
                </a:solidFill>
              </a:rPr>
              <a:t>: </a:t>
            </a:r>
            <a:r>
              <a:rPr lang="it-IT" sz="1600" dirty="0">
                <a:highlight>
                  <a:srgbClr val="FFFF00"/>
                </a:highlight>
              </a:rPr>
              <a:t>50px</a:t>
            </a:r>
            <a:endParaRPr lang="it-IT" sz="1200" dirty="0">
              <a:highlight>
                <a:srgbClr val="FFFF00"/>
              </a:highlight>
            </a:endParaRPr>
          </a:p>
        </p:txBody>
      </p:sp>
      <p:sp>
        <p:nvSpPr>
          <p:cNvPr id="13" name="Parentesi quadra chiusa 12">
            <a:extLst>
              <a:ext uri="{FF2B5EF4-FFF2-40B4-BE49-F238E27FC236}">
                <a16:creationId xmlns:a16="http://schemas.microsoft.com/office/drawing/2014/main" id="{05404EA1-1165-49CF-822C-BD50C27E807D}"/>
              </a:ext>
            </a:extLst>
          </p:cNvPr>
          <p:cNvSpPr/>
          <p:nvPr/>
        </p:nvSpPr>
        <p:spPr>
          <a:xfrm>
            <a:off x="3971342" y="3788981"/>
            <a:ext cx="1714500" cy="268023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0A2B6418-67DD-45AB-BB72-02FABF1DF03B}"/>
              </a:ext>
            </a:extLst>
          </p:cNvPr>
          <p:cNvSpPr/>
          <p:nvPr/>
        </p:nvSpPr>
        <p:spPr>
          <a:xfrm>
            <a:off x="6078220" y="4080457"/>
            <a:ext cx="248920" cy="644781"/>
          </a:xfrm>
          <a:prstGeom prst="rightBrace">
            <a:avLst/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C8F053-A461-43A5-A877-5216D9A48AE9}"/>
              </a:ext>
            </a:extLst>
          </p:cNvPr>
          <p:cNvSpPr txBox="1"/>
          <p:nvPr/>
        </p:nvSpPr>
        <p:spPr>
          <a:xfrm>
            <a:off x="6352858" y="4294085"/>
            <a:ext cx="76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115px</a:t>
            </a:r>
            <a:endParaRPr lang="it-IT" sz="800" dirty="0">
              <a:highlight>
                <a:srgbClr val="FFFF00"/>
              </a:highlight>
            </a:endParaRPr>
          </a:p>
        </p:txBody>
      </p:sp>
      <p:sp>
        <p:nvSpPr>
          <p:cNvPr id="16" name="Parentesi quadra aperta 15">
            <a:extLst>
              <a:ext uri="{FF2B5EF4-FFF2-40B4-BE49-F238E27FC236}">
                <a16:creationId xmlns:a16="http://schemas.microsoft.com/office/drawing/2014/main" id="{F3EEE361-0F37-4899-97EC-64B5B1F89AB5}"/>
              </a:ext>
            </a:extLst>
          </p:cNvPr>
          <p:cNvSpPr/>
          <p:nvPr/>
        </p:nvSpPr>
        <p:spPr>
          <a:xfrm>
            <a:off x="3971342" y="4697298"/>
            <a:ext cx="1714500" cy="356286"/>
          </a:xfrm>
          <a:prstGeom prst="leftBracket">
            <a:avLst>
              <a:gd name="adj" fmla="val 0"/>
            </a:avLst>
          </a:prstGeom>
          <a:solidFill>
            <a:schemeClr val="accent5"/>
          </a:solidFill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099B78-EE1D-4F25-9F62-74BA99B7E10E}"/>
              </a:ext>
            </a:extLst>
          </p:cNvPr>
          <p:cNvSpPr txBox="1"/>
          <p:nvPr/>
        </p:nvSpPr>
        <p:spPr>
          <a:xfrm>
            <a:off x="3391832" y="4715030"/>
            <a:ext cx="63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60px</a:t>
            </a:r>
            <a:endParaRPr lang="it-IT" sz="800" dirty="0">
              <a:highlight>
                <a:srgbClr val="FFFF00"/>
              </a:highlight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A13FDE-11D8-4CE6-B76A-FDCD9E415659}"/>
              </a:ext>
            </a:extLst>
          </p:cNvPr>
          <p:cNvSpPr txBox="1"/>
          <p:nvPr/>
        </p:nvSpPr>
        <p:spPr>
          <a:xfrm>
            <a:off x="447870" y="1415070"/>
            <a:ext cx="383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Larghezza </a:t>
            </a:r>
            <a:r>
              <a:rPr lang="it-IT" i="1" dirty="0" err="1"/>
              <a:t>section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100%</a:t>
            </a:r>
            <a:r>
              <a:rPr lang="it-IT" dirty="0"/>
              <a:t> della pagina</a:t>
            </a:r>
          </a:p>
        </p:txBody>
      </p:sp>
    </p:spTree>
    <p:extLst>
      <p:ext uri="{BB962C8B-B14F-4D97-AF65-F5344CB8AC3E}">
        <p14:creationId xmlns:p14="http://schemas.microsoft.com/office/powerpoint/2010/main" val="81966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35CDAF-B186-4379-BE0C-73681247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08177" y="6630674"/>
            <a:ext cx="2228850" cy="365125"/>
          </a:xfrm>
        </p:spPr>
        <p:txBody>
          <a:bodyPr/>
          <a:lstStyle/>
          <a:p>
            <a:fld id="{90155F9E-ECAF-4C1C-B3FE-311852FD22EB}" type="slidenum">
              <a:rPr lang="it-IT" smtClean="0"/>
              <a:t>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00DABD-0DCB-4FC0-8B76-652EF6F4A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3" t="1043" r="14476" b="-2536"/>
          <a:stretch/>
        </p:blipFill>
        <p:spPr>
          <a:xfrm>
            <a:off x="867665" y="410841"/>
            <a:ext cx="7965439" cy="6304231"/>
          </a:xfrm>
          <a:prstGeom prst="rect">
            <a:avLst/>
          </a:prstGeom>
        </p:spPr>
      </p:pic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303AE2C1-C0C3-4ECD-AC2D-B31C9229F4A1}"/>
              </a:ext>
            </a:extLst>
          </p:cNvPr>
          <p:cNvSpPr/>
          <p:nvPr/>
        </p:nvSpPr>
        <p:spPr>
          <a:xfrm>
            <a:off x="8753856" y="1788369"/>
            <a:ext cx="312928" cy="3931920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2F38884-36F9-46CF-8C9D-A059C78E3D14}"/>
              </a:ext>
            </a:extLst>
          </p:cNvPr>
          <p:cNvSpPr txBox="1"/>
          <p:nvPr/>
        </p:nvSpPr>
        <p:spPr>
          <a:xfrm>
            <a:off x="9066784" y="3384997"/>
            <a:ext cx="83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540px</a:t>
            </a:r>
            <a:endParaRPr lang="it-IT" sz="1050" dirty="0">
              <a:highlight>
                <a:srgbClr val="FFFF00"/>
              </a:highlight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8DB6B3A-35EE-49DF-9E81-899C45896A89}"/>
              </a:ext>
            </a:extLst>
          </p:cNvPr>
          <p:cNvCxnSpPr>
            <a:cxnSpLocks/>
          </p:cNvCxnSpPr>
          <p:nvPr/>
        </p:nvCxnSpPr>
        <p:spPr>
          <a:xfrm>
            <a:off x="5174234" y="5737979"/>
            <a:ext cx="0" cy="392430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95724D-9CA7-48F6-8449-43C93A1FAF09}"/>
              </a:ext>
            </a:extLst>
          </p:cNvPr>
          <p:cNvSpPr txBox="1"/>
          <p:nvPr/>
        </p:nvSpPr>
        <p:spPr>
          <a:xfrm>
            <a:off x="4566392" y="5761077"/>
            <a:ext cx="67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60px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18ADF531-BBEA-41A1-A45D-403647007B9F}"/>
              </a:ext>
            </a:extLst>
          </p:cNvPr>
          <p:cNvSpPr/>
          <p:nvPr/>
        </p:nvSpPr>
        <p:spPr>
          <a:xfrm rot="16200000">
            <a:off x="6792896" y="-138303"/>
            <a:ext cx="185121" cy="3639356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880067-842F-490F-813E-03D1A28DD4CD}"/>
              </a:ext>
            </a:extLst>
          </p:cNvPr>
          <p:cNvSpPr txBox="1"/>
          <p:nvPr/>
        </p:nvSpPr>
        <p:spPr>
          <a:xfrm>
            <a:off x="6447560" y="1219482"/>
            <a:ext cx="8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500px</a:t>
            </a:r>
            <a:endParaRPr lang="it-IT" sz="1050" dirty="0">
              <a:highlight>
                <a:srgbClr val="FFFF00"/>
              </a:highlight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C005777-D81F-48BE-8689-1375B06610E8}"/>
              </a:ext>
            </a:extLst>
          </p:cNvPr>
          <p:cNvCxnSpPr>
            <a:cxnSpLocks/>
          </p:cNvCxnSpPr>
          <p:nvPr/>
        </p:nvCxnSpPr>
        <p:spPr>
          <a:xfrm>
            <a:off x="684785" y="1788369"/>
            <a:ext cx="0" cy="254741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6601B1B-4D44-4BA3-8690-906CE7966382}"/>
              </a:ext>
            </a:extLst>
          </p:cNvPr>
          <p:cNvSpPr txBox="1"/>
          <p:nvPr/>
        </p:nvSpPr>
        <p:spPr>
          <a:xfrm>
            <a:off x="-36576" y="2763294"/>
            <a:ext cx="87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350px</a:t>
            </a:r>
            <a:endParaRPr lang="it-IT" sz="105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261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A8D526-167E-41A5-9039-53B2D313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0509F5-2FCD-446E-9904-65BDC23C1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34" r="1381" b="-152"/>
          <a:stretch/>
        </p:blipFill>
        <p:spPr>
          <a:xfrm>
            <a:off x="195463" y="2728422"/>
            <a:ext cx="8552743" cy="688699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F4EA6C49-C99C-4625-BC57-958C6818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2" y="136521"/>
            <a:ext cx="8313672" cy="1352636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Footer</a:t>
            </a:r>
            <a:endParaRPr lang="it-IT" sz="5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Parentesi quadra chiusa 7">
            <a:extLst>
              <a:ext uri="{FF2B5EF4-FFF2-40B4-BE49-F238E27FC236}">
                <a16:creationId xmlns:a16="http://schemas.microsoft.com/office/drawing/2014/main" id="{E0D1AD5E-B3FB-428A-B63D-3B9F727D8A55}"/>
              </a:ext>
            </a:extLst>
          </p:cNvPr>
          <p:cNvSpPr/>
          <p:nvPr/>
        </p:nvSpPr>
        <p:spPr>
          <a:xfrm>
            <a:off x="8748206" y="2728423"/>
            <a:ext cx="318578" cy="658442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7D703C-68E0-4207-AA38-2B93432DD9F6}"/>
              </a:ext>
            </a:extLst>
          </p:cNvPr>
          <p:cNvSpPr txBox="1"/>
          <p:nvPr/>
        </p:nvSpPr>
        <p:spPr>
          <a:xfrm>
            <a:off x="9066784" y="2857851"/>
            <a:ext cx="83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120px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0" name="Parentesi quadra chiusa 9">
            <a:extLst>
              <a:ext uri="{FF2B5EF4-FFF2-40B4-BE49-F238E27FC236}">
                <a16:creationId xmlns:a16="http://schemas.microsoft.com/office/drawing/2014/main" id="{C8704B84-0960-4982-B66C-945256DA5E61}"/>
              </a:ext>
            </a:extLst>
          </p:cNvPr>
          <p:cNvSpPr/>
          <p:nvPr/>
        </p:nvSpPr>
        <p:spPr>
          <a:xfrm rot="16200000">
            <a:off x="4362592" y="-1657196"/>
            <a:ext cx="218488" cy="8552747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D74635-DD75-403B-A19A-815081B16132}"/>
              </a:ext>
            </a:extLst>
          </p:cNvPr>
          <p:cNvSpPr txBox="1"/>
          <p:nvPr/>
        </p:nvSpPr>
        <p:spPr>
          <a:xfrm>
            <a:off x="3623441" y="2174425"/>
            <a:ext cx="2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100%</a:t>
            </a:r>
            <a:r>
              <a:rPr lang="it-IT" dirty="0"/>
              <a:t> della pagina</a:t>
            </a:r>
            <a:endParaRPr lang="it-IT" sz="105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D105194-57F3-422B-B07F-C83417C37052}"/>
              </a:ext>
            </a:extLst>
          </p:cNvPr>
          <p:cNvSpPr txBox="1"/>
          <p:nvPr/>
        </p:nvSpPr>
        <p:spPr>
          <a:xfrm>
            <a:off x="5248274" y="2945089"/>
            <a:ext cx="67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highlight>
                  <a:srgbClr val="FFFF00"/>
                </a:highlight>
              </a:rPr>
              <a:t>16px</a:t>
            </a:r>
            <a:endParaRPr lang="it-IT" sz="900" dirty="0">
              <a:highlight>
                <a:srgbClr val="FFFF00"/>
              </a:highlight>
            </a:endParaRPr>
          </a:p>
        </p:txBody>
      </p:sp>
      <p:sp>
        <p:nvSpPr>
          <p:cNvPr id="13" name="Parentesi quadra chiusa 12">
            <a:extLst>
              <a:ext uri="{FF2B5EF4-FFF2-40B4-BE49-F238E27FC236}">
                <a16:creationId xmlns:a16="http://schemas.microsoft.com/office/drawing/2014/main" id="{9002B261-C215-45A1-AA58-D76BEA025A6F}"/>
              </a:ext>
            </a:extLst>
          </p:cNvPr>
          <p:cNvSpPr/>
          <p:nvPr/>
        </p:nvSpPr>
        <p:spPr>
          <a:xfrm>
            <a:off x="4785360" y="2992121"/>
            <a:ext cx="462914" cy="142516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quadra chiusa 13">
            <a:extLst>
              <a:ext uri="{FF2B5EF4-FFF2-40B4-BE49-F238E27FC236}">
                <a16:creationId xmlns:a16="http://schemas.microsoft.com/office/drawing/2014/main" id="{20B96AE6-9713-4AE9-AF9B-B98DF5484040}"/>
              </a:ext>
            </a:extLst>
          </p:cNvPr>
          <p:cNvSpPr/>
          <p:nvPr/>
        </p:nvSpPr>
        <p:spPr>
          <a:xfrm>
            <a:off x="4785360" y="3240652"/>
            <a:ext cx="462914" cy="142516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5104B9-39C5-4DF8-8A56-B4F1460752FD}"/>
              </a:ext>
            </a:extLst>
          </p:cNvPr>
          <p:cNvSpPr txBox="1"/>
          <p:nvPr/>
        </p:nvSpPr>
        <p:spPr>
          <a:xfrm>
            <a:off x="5248274" y="3176541"/>
            <a:ext cx="67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highlight>
                  <a:srgbClr val="FFFF00"/>
                </a:highlight>
              </a:rPr>
              <a:t>16px</a:t>
            </a:r>
            <a:endParaRPr lang="it-IT" sz="900" dirty="0">
              <a:highlight>
                <a:srgbClr val="FFFF00"/>
              </a:highlight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7E3A-9337-4B30-AABB-0E1C6F8FDF44}"/>
              </a:ext>
            </a:extLst>
          </p:cNvPr>
          <p:cNvSpPr txBox="1"/>
          <p:nvPr/>
        </p:nvSpPr>
        <p:spPr>
          <a:xfrm>
            <a:off x="3384309" y="2708622"/>
            <a:ext cx="67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highlight>
                  <a:srgbClr val="FFFF00"/>
                </a:highlight>
              </a:rPr>
              <a:t>25px</a:t>
            </a:r>
            <a:endParaRPr lang="it-IT" sz="900" dirty="0">
              <a:highlight>
                <a:srgbClr val="FFFF00"/>
              </a:highlight>
            </a:endParaRPr>
          </a:p>
        </p:txBody>
      </p:sp>
      <p:sp>
        <p:nvSpPr>
          <p:cNvPr id="18" name="Parentesi quadra chiusa 17">
            <a:extLst>
              <a:ext uri="{FF2B5EF4-FFF2-40B4-BE49-F238E27FC236}">
                <a16:creationId xmlns:a16="http://schemas.microsoft.com/office/drawing/2014/main" id="{8BC66EBE-2844-42C7-AC7A-B10C63261FC9}"/>
              </a:ext>
            </a:extLst>
          </p:cNvPr>
          <p:cNvSpPr/>
          <p:nvPr/>
        </p:nvSpPr>
        <p:spPr>
          <a:xfrm>
            <a:off x="3777464" y="2742445"/>
            <a:ext cx="356386" cy="136219"/>
          </a:xfrm>
          <a:prstGeom prst="rightBracket">
            <a:avLst>
              <a:gd name="adj" fmla="val 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09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EF96A6-95DC-4923-A537-58EB5E52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-82740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Header</a:t>
            </a:r>
            <a:endParaRPr lang="it-IT" sz="66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A503A-EF75-4244-9EB3-A42F39D6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7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1D7CAD4-5512-4A60-B270-A848859B2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2" t="20085" r="47643" b="36347"/>
          <a:stretch/>
        </p:blipFill>
        <p:spPr>
          <a:xfrm>
            <a:off x="2275113" y="1242823"/>
            <a:ext cx="5355771" cy="5045177"/>
          </a:xfrm>
          <a:prstGeom prst="rect">
            <a:avLst/>
          </a:prstGeom>
        </p:spPr>
      </p:pic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4B821052-AC8B-49C0-B65F-DC37D45ABEC8}"/>
              </a:ext>
            </a:extLst>
          </p:cNvPr>
          <p:cNvSpPr/>
          <p:nvPr/>
        </p:nvSpPr>
        <p:spPr>
          <a:xfrm rot="10800000">
            <a:off x="1442197" y="1242823"/>
            <a:ext cx="314753" cy="4976823"/>
          </a:xfrm>
          <a:prstGeom prst="rightBrace">
            <a:avLst>
              <a:gd name="adj1" fmla="val 1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6DEAC3-47E4-495B-B40B-DEA61F18BA3D}"/>
              </a:ext>
            </a:extLst>
          </p:cNvPr>
          <p:cNvSpPr txBox="1"/>
          <p:nvPr/>
        </p:nvSpPr>
        <p:spPr>
          <a:xfrm>
            <a:off x="7576020" y="1460528"/>
            <a:ext cx="70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30px</a:t>
            </a:r>
            <a:endParaRPr lang="it-IT" sz="105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FDCE13-4F9F-43AF-A36B-F7B0E6F34EE6}"/>
              </a:ext>
            </a:extLst>
          </p:cNvPr>
          <p:cNvSpPr txBox="1"/>
          <p:nvPr/>
        </p:nvSpPr>
        <p:spPr>
          <a:xfrm>
            <a:off x="575251" y="3546568"/>
            <a:ext cx="83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380px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3" name="Parentesi quadra chiusa 12">
            <a:extLst>
              <a:ext uri="{FF2B5EF4-FFF2-40B4-BE49-F238E27FC236}">
                <a16:creationId xmlns:a16="http://schemas.microsoft.com/office/drawing/2014/main" id="{44BB1171-2184-40F4-94C3-422E1C2FF621}"/>
              </a:ext>
            </a:extLst>
          </p:cNvPr>
          <p:cNvSpPr/>
          <p:nvPr/>
        </p:nvSpPr>
        <p:spPr>
          <a:xfrm>
            <a:off x="7406639" y="1421130"/>
            <a:ext cx="224245" cy="377952"/>
          </a:xfrm>
          <a:prstGeom prst="rightBracket">
            <a:avLst>
              <a:gd name="adj" fmla="val 0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1F58D8-FCCB-451C-BCD5-A3876709A857}"/>
              </a:ext>
            </a:extLst>
          </p:cNvPr>
          <p:cNvSpPr txBox="1"/>
          <p:nvPr/>
        </p:nvSpPr>
        <p:spPr>
          <a:xfrm>
            <a:off x="1546132" y="1511356"/>
            <a:ext cx="70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60px</a:t>
            </a:r>
            <a:endParaRPr lang="it-IT" sz="1050" dirty="0"/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5F01D4B7-6735-427C-A677-9B939ABC262B}"/>
              </a:ext>
            </a:extLst>
          </p:cNvPr>
          <p:cNvSpPr/>
          <p:nvPr/>
        </p:nvSpPr>
        <p:spPr>
          <a:xfrm rot="10800000">
            <a:off x="2050867" y="1242823"/>
            <a:ext cx="224245" cy="797432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11B1F8-ED35-49A5-BFEF-A23B6D06E842}"/>
              </a:ext>
            </a:extLst>
          </p:cNvPr>
          <p:cNvSpPr txBox="1"/>
          <p:nvPr/>
        </p:nvSpPr>
        <p:spPr>
          <a:xfrm>
            <a:off x="2695045" y="1511357"/>
            <a:ext cx="70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highlight>
                  <a:srgbClr val="FFFF00"/>
                </a:highlight>
              </a:rPr>
              <a:t>45px</a:t>
            </a:r>
            <a:endParaRPr lang="it-IT" sz="1050" u="sng" dirty="0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AFCC7C55-4473-4244-B5D6-E71C145E3F6D}"/>
              </a:ext>
            </a:extLst>
          </p:cNvPr>
          <p:cNvSpPr/>
          <p:nvPr/>
        </p:nvSpPr>
        <p:spPr>
          <a:xfrm rot="10800000">
            <a:off x="3199778" y="1320163"/>
            <a:ext cx="224245" cy="609601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6E76DA7-1C42-4AAA-905B-7539771408D5}"/>
              </a:ext>
            </a:extLst>
          </p:cNvPr>
          <p:cNvSpPr txBox="1"/>
          <p:nvPr/>
        </p:nvSpPr>
        <p:spPr>
          <a:xfrm>
            <a:off x="6084659" y="5410086"/>
            <a:ext cx="70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10px</a:t>
            </a:r>
            <a:endParaRPr lang="it-IT" sz="1050" dirty="0"/>
          </a:p>
        </p:txBody>
      </p:sp>
      <p:sp>
        <p:nvSpPr>
          <p:cNvPr id="22" name="Parentesi quadra chiusa 21">
            <a:extLst>
              <a:ext uri="{FF2B5EF4-FFF2-40B4-BE49-F238E27FC236}">
                <a16:creationId xmlns:a16="http://schemas.microsoft.com/office/drawing/2014/main" id="{08B4F5F5-DC5E-48D1-937E-28FC6D3BF491}"/>
              </a:ext>
            </a:extLst>
          </p:cNvPr>
          <p:cNvSpPr/>
          <p:nvPr/>
        </p:nvSpPr>
        <p:spPr>
          <a:xfrm>
            <a:off x="5151120" y="5499735"/>
            <a:ext cx="986790" cy="139066"/>
          </a:xfrm>
          <a:prstGeom prst="rightBracket">
            <a:avLst>
              <a:gd name="adj" fmla="val 0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8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306131-558E-4C9D-B7A5-F14D7952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13E1C5C-4053-44C3-8146-2FB00A0CD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5" t="30827" r="48288" b="8890"/>
          <a:stretch/>
        </p:blipFill>
        <p:spPr>
          <a:xfrm>
            <a:off x="127127" y="1242823"/>
            <a:ext cx="3913027" cy="5335946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EE4168A6-C630-493B-958B-E236148A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-82740"/>
            <a:ext cx="8543925" cy="1325563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Section</a:t>
            </a:r>
            <a:endParaRPr lang="it-IT" sz="6600" dirty="0"/>
          </a:p>
        </p:txBody>
      </p:sp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60F1B859-B11E-4AF3-AF34-FDDA0950F88F}"/>
              </a:ext>
            </a:extLst>
          </p:cNvPr>
          <p:cNvSpPr/>
          <p:nvPr/>
        </p:nvSpPr>
        <p:spPr>
          <a:xfrm>
            <a:off x="2780522" y="3153747"/>
            <a:ext cx="1432249" cy="578498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CDD3AE-AD45-4C03-A8CA-864B65BD837C}"/>
              </a:ext>
            </a:extLst>
          </p:cNvPr>
          <p:cNvSpPr txBox="1"/>
          <p:nvPr/>
        </p:nvSpPr>
        <p:spPr>
          <a:xfrm>
            <a:off x="681037" y="3245590"/>
            <a:ext cx="2651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ighlight>
                  <a:srgbClr val="FFFF00"/>
                </a:highlight>
              </a:rPr>
              <a:t>header-section</a:t>
            </a:r>
            <a:r>
              <a:rPr lang="it-IT" dirty="0">
                <a:highlight>
                  <a:srgbClr val="FFFF00"/>
                </a:highlight>
              </a:rPr>
              <a:t> </a:t>
            </a:r>
            <a:r>
              <a:rPr lang="it-IT" sz="2000" dirty="0">
                <a:highlight>
                  <a:srgbClr val="FFFF00"/>
                </a:highlight>
              </a:rPr>
              <a:t>60px</a:t>
            </a:r>
            <a:r>
              <a:rPr lang="it-IT" dirty="0">
                <a:highlight>
                  <a:srgbClr val="FFFF00"/>
                </a:highlight>
              </a:rPr>
              <a:t> 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4" name="Parentesi quadra chiusa 13">
            <a:extLst>
              <a:ext uri="{FF2B5EF4-FFF2-40B4-BE49-F238E27FC236}">
                <a16:creationId xmlns:a16="http://schemas.microsoft.com/office/drawing/2014/main" id="{386A7DCD-6E12-4120-9C8C-0DA8E02A0E00}"/>
              </a:ext>
            </a:extLst>
          </p:cNvPr>
          <p:cNvSpPr/>
          <p:nvPr/>
        </p:nvSpPr>
        <p:spPr>
          <a:xfrm>
            <a:off x="2607905" y="4777273"/>
            <a:ext cx="1604866" cy="608821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9E5313-0753-4EA2-AF1E-788CF90A1BD0}"/>
              </a:ext>
            </a:extLst>
          </p:cNvPr>
          <p:cNvSpPr txBox="1"/>
          <p:nvPr/>
        </p:nvSpPr>
        <p:spPr>
          <a:xfrm>
            <a:off x="4212770" y="4912179"/>
            <a:ext cx="83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60px</a:t>
            </a:r>
            <a:r>
              <a:rPr lang="it-IT" dirty="0">
                <a:highlight>
                  <a:srgbClr val="FFFF00"/>
                </a:highlight>
              </a:rPr>
              <a:t> 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6641FFBA-5718-4C3B-98D3-F909593FBE47}"/>
              </a:ext>
            </a:extLst>
          </p:cNvPr>
          <p:cNvSpPr/>
          <p:nvPr/>
        </p:nvSpPr>
        <p:spPr>
          <a:xfrm>
            <a:off x="3755839" y="3862873"/>
            <a:ext cx="284315" cy="914400"/>
          </a:xfrm>
          <a:prstGeom prst="rightBrace">
            <a:avLst>
              <a:gd name="adj1" fmla="val 186111"/>
              <a:gd name="adj2" fmla="val 50000"/>
            </a:avLst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98A696-DCB4-4D17-9ED4-8FE30A935D89}"/>
              </a:ext>
            </a:extLst>
          </p:cNvPr>
          <p:cNvSpPr txBox="1"/>
          <p:nvPr/>
        </p:nvSpPr>
        <p:spPr>
          <a:xfrm>
            <a:off x="4040154" y="4108653"/>
            <a:ext cx="83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100px</a:t>
            </a:r>
            <a:endParaRPr lang="it-IT" sz="1050" dirty="0">
              <a:highlight>
                <a:srgbClr val="FFFF00"/>
              </a:highlight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0A31C80-C56C-40FF-A7FB-4396A86AD1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7" t="20110" r="48289" b="8555"/>
          <a:stretch/>
        </p:blipFill>
        <p:spPr>
          <a:xfrm>
            <a:off x="4966995" y="1242823"/>
            <a:ext cx="3303934" cy="5392628"/>
          </a:xfrm>
          <a:prstGeom prst="rect">
            <a:avLst/>
          </a:prstGeom>
        </p:spPr>
      </p:pic>
      <p:sp>
        <p:nvSpPr>
          <p:cNvPr id="20" name="Parentesi quadra chiusa 19">
            <a:extLst>
              <a:ext uri="{FF2B5EF4-FFF2-40B4-BE49-F238E27FC236}">
                <a16:creationId xmlns:a16="http://schemas.microsoft.com/office/drawing/2014/main" id="{9310D04E-5155-409A-80BB-67338F341423}"/>
              </a:ext>
            </a:extLst>
          </p:cNvPr>
          <p:cNvSpPr/>
          <p:nvPr/>
        </p:nvSpPr>
        <p:spPr>
          <a:xfrm>
            <a:off x="6996113" y="1978090"/>
            <a:ext cx="1604866" cy="516492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6A6D899-9C2A-4029-BE7F-06FD3805EDC7}"/>
              </a:ext>
            </a:extLst>
          </p:cNvPr>
          <p:cNvSpPr txBox="1"/>
          <p:nvPr/>
        </p:nvSpPr>
        <p:spPr>
          <a:xfrm>
            <a:off x="8600978" y="2094471"/>
            <a:ext cx="83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60px</a:t>
            </a:r>
            <a:r>
              <a:rPr lang="it-IT" dirty="0">
                <a:highlight>
                  <a:srgbClr val="FFFF00"/>
                </a:highlight>
              </a:rPr>
              <a:t> 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AAC0520F-FC77-4889-8E28-CD8B3891E60D}"/>
              </a:ext>
            </a:extLst>
          </p:cNvPr>
          <p:cNvSpPr/>
          <p:nvPr/>
        </p:nvSpPr>
        <p:spPr>
          <a:xfrm>
            <a:off x="8326157" y="2521420"/>
            <a:ext cx="396777" cy="3808095"/>
          </a:xfrm>
          <a:prstGeom prst="rightBrace">
            <a:avLst>
              <a:gd name="adj1" fmla="val 1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915EFDF-74A2-4843-85D1-5761B4BC70ED}"/>
              </a:ext>
            </a:extLst>
          </p:cNvPr>
          <p:cNvSpPr txBox="1"/>
          <p:nvPr/>
        </p:nvSpPr>
        <p:spPr>
          <a:xfrm>
            <a:off x="8778162" y="4216687"/>
            <a:ext cx="839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430px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27" name="Parentesi quadra chiusa 26">
            <a:extLst>
              <a:ext uri="{FF2B5EF4-FFF2-40B4-BE49-F238E27FC236}">
                <a16:creationId xmlns:a16="http://schemas.microsoft.com/office/drawing/2014/main" id="{BE52AC76-D3D9-4C12-90BA-241E390EFE85}"/>
              </a:ext>
            </a:extLst>
          </p:cNvPr>
          <p:cNvSpPr/>
          <p:nvPr/>
        </p:nvSpPr>
        <p:spPr>
          <a:xfrm rot="10800000">
            <a:off x="5090158" y="6307956"/>
            <a:ext cx="3055621" cy="108084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C5C0459-9C4A-460E-9B3F-44BCF6ED6775}"/>
              </a:ext>
            </a:extLst>
          </p:cNvPr>
          <p:cNvSpPr txBox="1"/>
          <p:nvPr/>
        </p:nvSpPr>
        <p:spPr>
          <a:xfrm>
            <a:off x="6268884" y="6464439"/>
            <a:ext cx="839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90%</a:t>
            </a:r>
            <a:r>
              <a:rPr lang="it-IT" dirty="0">
                <a:highlight>
                  <a:srgbClr val="FFFF00"/>
                </a:highlight>
              </a:rPr>
              <a:t> 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86E0F85-BDCF-43E2-92A0-268CC1471508}"/>
              </a:ext>
            </a:extLst>
          </p:cNvPr>
          <p:cNvSpPr txBox="1"/>
          <p:nvPr/>
        </p:nvSpPr>
        <p:spPr>
          <a:xfrm>
            <a:off x="97431" y="765071"/>
            <a:ext cx="495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/>
              <a:t>Altezza </a:t>
            </a:r>
            <a:r>
              <a:rPr lang="it-IT" i="1" dirty="0" err="1"/>
              <a:t>section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2100px</a:t>
            </a:r>
          </a:p>
        </p:txBody>
      </p:sp>
    </p:spTree>
    <p:extLst>
      <p:ext uri="{BB962C8B-B14F-4D97-AF65-F5344CB8AC3E}">
        <p14:creationId xmlns:p14="http://schemas.microsoft.com/office/powerpoint/2010/main" val="279670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F2E1FB-8A13-4A61-9476-21821ADE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5F9E-ECAF-4C1C-B3FE-311852FD22EB}" type="slidenum">
              <a:rPr lang="it-IT" smtClean="0"/>
              <a:t>9</a:t>
            </a:fld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A13DB0A-E28D-4E04-AEDD-DF61AFE2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82" y="-15879"/>
            <a:ext cx="8313672" cy="1352636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Footer</a:t>
            </a:r>
            <a:endParaRPr lang="it-IT" sz="5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772929-B380-413B-A002-EE9553A20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7" t="62581" r="48077" b="7880"/>
          <a:stretch/>
        </p:blipFill>
        <p:spPr>
          <a:xfrm>
            <a:off x="1333501" y="1378591"/>
            <a:ext cx="6671563" cy="4461479"/>
          </a:xfrm>
          <a:prstGeom prst="rect">
            <a:avLst/>
          </a:prstGeom>
        </p:spPr>
      </p:pic>
      <p:sp>
        <p:nvSpPr>
          <p:cNvPr id="8" name="Parentesi quadra chiusa 7">
            <a:extLst>
              <a:ext uri="{FF2B5EF4-FFF2-40B4-BE49-F238E27FC236}">
                <a16:creationId xmlns:a16="http://schemas.microsoft.com/office/drawing/2014/main" id="{2531199B-71F8-42E7-9178-1DEC6016D184}"/>
              </a:ext>
            </a:extLst>
          </p:cNvPr>
          <p:cNvSpPr/>
          <p:nvPr/>
        </p:nvSpPr>
        <p:spPr>
          <a:xfrm>
            <a:off x="1095050" y="3393138"/>
            <a:ext cx="1844920" cy="993666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5A50EB-6353-4179-AAC0-DF60905BF9CD}"/>
              </a:ext>
            </a:extLst>
          </p:cNvPr>
          <p:cNvSpPr txBox="1"/>
          <p:nvPr/>
        </p:nvSpPr>
        <p:spPr>
          <a:xfrm>
            <a:off x="2939970" y="3659138"/>
            <a:ext cx="4532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highlight>
                  <a:srgbClr val="FFFF00"/>
                </a:highlight>
              </a:rPr>
              <a:t>section-footer</a:t>
            </a:r>
            <a:r>
              <a:rPr lang="it-IT" sz="2400" dirty="0">
                <a:highlight>
                  <a:srgbClr val="FFFF00"/>
                </a:highlight>
              </a:rPr>
              <a:t>: 60px</a:t>
            </a:r>
            <a:r>
              <a:rPr lang="it-IT" dirty="0">
                <a:highlight>
                  <a:srgbClr val="FFFF00"/>
                </a:highlight>
              </a:rPr>
              <a:t> 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1303AD54-EDA2-4227-B8B9-4D9BDA1626E0}"/>
              </a:ext>
            </a:extLst>
          </p:cNvPr>
          <p:cNvSpPr/>
          <p:nvPr/>
        </p:nvSpPr>
        <p:spPr>
          <a:xfrm>
            <a:off x="8033406" y="4487433"/>
            <a:ext cx="420218" cy="1334721"/>
          </a:xfrm>
          <a:prstGeom prst="rightBrace">
            <a:avLst>
              <a:gd name="adj1" fmla="val 18611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938645-7CA5-459F-8C9C-38A4AF448EEF}"/>
              </a:ext>
            </a:extLst>
          </p:cNvPr>
          <p:cNvSpPr txBox="1"/>
          <p:nvPr/>
        </p:nvSpPr>
        <p:spPr>
          <a:xfrm>
            <a:off x="8572499" y="4893183"/>
            <a:ext cx="121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highlight>
                  <a:srgbClr val="FFFF00"/>
                </a:highlight>
              </a:rPr>
              <a:t>80px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197C74F0-B484-4685-A8D5-8C598E62208C}"/>
              </a:ext>
            </a:extLst>
          </p:cNvPr>
          <p:cNvSpPr/>
          <p:nvPr/>
        </p:nvSpPr>
        <p:spPr>
          <a:xfrm>
            <a:off x="3014567" y="4468207"/>
            <a:ext cx="1432249" cy="185662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81B712-4BEE-4B62-8DD9-B988AF12F7A2}"/>
              </a:ext>
            </a:extLst>
          </p:cNvPr>
          <p:cNvSpPr txBox="1"/>
          <p:nvPr/>
        </p:nvSpPr>
        <p:spPr>
          <a:xfrm>
            <a:off x="2407981" y="4435901"/>
            <a:ext cx="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10px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EF4E1F1-45FA-48BC-B281-666C6D0E3666}"/>
              </a:ext>
            </a:extLst>
          </p:cNvPr>
          <p:cNvSpPr txBox="1"/>
          <p:nvPr/>
        </p:nvSpPr>
        <p:spPr>
          <a:xfrm>
            <a:off x="5948480" y="4537534"/>
            <a:ext cx="121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highlight>
                  <a:srgbClr val="FFFF00"/>
                </a:highlight>
              </a:rPr>
              <a:t>20px</a:t>
            </a:r>
            <a:endParaRPr lang="it-IT" sz="1050" dirty="0">
              <a:highlight>
                <a:srgbClr val="FFFF00"/>
              </a:highlight>
            </a:endParaRPr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9683A527-47CF-4217-B652-BCA9DF41E13D}"/>
              </a:ext>
            </a:extLst>
          </p:cNvPr>
          <p:cNvSpPr/>
          <p:nvPr/>
        </p:nvSpPr>
        <p:spPr>
          <a:xfrm>
            <a:off x="5614879" y="4684741"/>
            <a:ext cx="274164" cy="248805"/>
          </a:xfrm>
          <a:prstGeom prst="rightBracket">
            <a:avLst>
              <a:gd name="adj" fmla="val 0"/>
            </a:avLst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BCBA8867-2D40-41CA-B966-D9D2418B0421}"/>
              </a:ext>
            </a:extLst>
          </p:cNvPr>
          <p:cNvSpPr/>
          <p:nvPr/>
        </p:nvSpPr>
        <p:spPr>
          <a:xfrm>
            <a:off x="3014568" y="4972051"/>
            <a:ext cx="1432249" cy="185662"/>
          </a:xfrm>
          <a:prstGeom prst="rightBracket">
            <a:avLst>
              <a:gd name="adj" fmla="val 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B407DA8-1ECF-4D1A-9726-76981FD3A4D3}"/>
              </a:ext>
            </a:extLst>
          </p:cNvPr>
          <p:cNvSpPr txBox="1"/>
          <p:nvPr/>
        </p:nvSpPr>
        <p:spPr>
          <a:xfrm>
            <a:off x="2407981" y="4933546"/>
            <a:ext cx="764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highlight>
                  <a:srgbClr val="FFFF00"/>
                </a:highlight>
              </a:rPr>
              <a:t>10px</a:t>
            </a:r>
            <a:endParaRPr lang="it-IT" sz="105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7322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276</Words>
  <Application>Microsoft Office PowerPoint</Application>
  <PresentationFormat>A4 (21x29,7 cm)</PresentationFormat>
  <Paragraphs>70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Tema di Office</vt:lpstr>
      <vt:lpstr>MotoGP Web Site presentazione</vt:lpstr>
      <vt:lpstr>Home Page</vt:lpstr>
      <vt:lpstr> Header</vt:lpstr>
      <vt:lpstr>Presentazione standard di PowerPoint</vt:lpstr>
      <vt:lpstr>Presentazione standard di PowerPoint</vt:lpstr>
      <vt:lpstr>Footer</vt:lpstr>
      <vt:lpstr>Header</vt:lpstr>
      <vt:lpstr>Section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MotoGP Web Site presentazione</dc:title>
  <dc:creator>Jhaveil Calvino</dc:creator>
  <cp:lastModifiedBy>Jhaveil Calvino</cp:lastModifiedBy>
  <cp:revision>38</cp:revision>
  <dcterms:created xsi:type="dcterms:W3CDTF">2021-03-21T09:56:37Z</dcterms:created>
  <dcterms:modified xsi:type="dcterms:W3CDTF">2021-03-23T19:50:40Z</dcterms:modified>
</cp:coreProperties>
</file>